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DM Sans Semi Bold" panose="020B0604020202020204" charset="0"/>
      <p:regular r:id="rId22"/>
    </p:embeddedFont>
    <p:embeddedFont>
      <p:font typeface="Inter Medium" panose="020B0604020202020204" charset="0"/>
      <p:regular r:id="rId23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6288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81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Patrón Composite (Compuesto)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Un patrón estructural que te permite componer objetos en estructuras de árbol y trabajar con ellas como si fueran objetos individuales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7318"/>
            <a:ext cx="674286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/>
              <a:t>Ejemplo practico </a:t>
            </a:r>
          </a:p>
        </p:txBody>
      </p:sp>
      <p:sp>
        <p:nvSpPr>
          <p:cNvPr id="12" name="Shape 10"/>
          <p:cNvSpPr/>
          <p:nvPr/>
        </p:nvSpPr>
        <p:spPr>
          <a:xfrm>
            <a:off x="1436314" y="3242930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7AD180"/>
          </a:solidFill>
          <a:ln/>
        </p:spPr>
      </p:sp>
      <p:sp>
        <p:nvSpPr>
          <p:cNvPr id="15" name="Shape 13"/>
          <p:cNvSpPr/>
          <p:nvPr/>
        </p:nvSpPr>
        <p:spPr>
          <a:xfrm>
            <a:off x="1838212" y="3242930"/>
            <a:ext cx="9609158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7AD1C3"/>
            </a:solidFill>
            <a:prstDash val="solid"/>
          </a:ln>
        </p:spPr>
        <p:txBody>
          <a:bodyPr/>
          <a:lstStyle/>
          <a:p>
            <a:endParaRPr lang="es-CO" dirty="0"/>
          </a:p>
        </p:txBody>
      </p:sp>
      <p:sp>
        <p:nvSpPr>
          <p:cNvPr id="16" name="Shape 14"/>
          <p:cNvSpPr/>
          <p:nvPr/>
        </p:nvSpPr>
        <p:spPr>
          <a:xfrm>
            <a:off x="11447370" y="3254504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7AD1C3"/>
          </a:solidFill>
          <a:ln/>
        </p:spPr>
      </p:sp>
      <p:sp>
        <p:nvSpPr>
          <p:cNvPr id="17" name="Text 15"/>
          <p:cNvSpPr/>
          <p:nvPr/>
        </p:nvSpPr>
        <p:spPr>
          <a:xfrm>
            <a:off x="2082761" y="4124196"/>
            <a:ext cx="35169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8800" dirty="0"/>
              <a:t>Vamos a Programar 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932FB381-2117-4DDF-8BC2-24191A7DD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750" y="7704175"/>
            <a:ext cx="177165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31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3565"/>
            <a:ext cx="604218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Puntos Clave para Recordar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181070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1888569"/>
            <a:ext cx="32104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Uniformidad de Interfaz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237898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Todos los objetos (simples y compuestos) comparten la misma interfaz, permitiendo polimorfismo transparente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55842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3636288"/>
            <a:ext cx="2841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Recursividad Natural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4126706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El patrón trabaja recursivamente: un composite puede contener otros composites, creando árboles de cualquier profundidad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690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746909"/>
            <a:ext cx="2857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Ideal para Jerarquías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237327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Perfecto cuando tu dominio tiene relaciones parte-todo y quieres ignorar la diferencia entre composiciones de objetos y objetos individuales</a:t>
            </a:r>
            <a:endParaRPr lang="en-US" sz="175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367B01C9-F081-49D6-B7B8-739E17D56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750" y="7541585"/>
            <a:ext cx="1771650" cy="5669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84997"/>
            <a:ext cx="653915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¿Qué es el Patrón Composite?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018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El Problema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600093"/>
            <a:ext cx="35015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¿Cómo tratar objetos individuales y grupos de objetos de la misma manera? Imagina un editor gráfico donde necesitas manipular tanto figuras simples como grupos completos.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018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La Solución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2721" y="3600093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El patrón Composite permite crear estructuras jerárquicas donde los clientes tratan objetos simples y compuestos uniformemente, sin distinguir entre ellos.</a:t>
            </a:r>
            <a:endParaRPr lang="en-US" sz="175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95F8CA0-65B2-4F8C-A7C6-FAC8F99615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9341" y="7711706"/>
            <a:ext cx="1771650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3924"/>
            <a:ext cx="513242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Casos de Uso Comunes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934528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16134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C9770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770" y="2310170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068598"/>
            <a:ext cx="29246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Sistemas de Archivos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3559016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Carpetas que contienen archivos o más carpetas, todas tratadas como "elementos" del sistema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1934528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9" name="Shape 6"/>
          <p:cNvSpPr/>
          <p:nvPr/>
        </p:nvSpPr>
        <p:spPr>
          <a:xfrm>
            <a:off x="7655362" y="216134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C9770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2528" y="2310170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5362" y="3068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Interfaces Gráficas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55362" y="3559016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Grupos de figuras en editores gráficos, donde cada grupo puede contener figuras o más grupos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738449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14" name="Shape 10"/>
          <p:cNvSpPr/>
          <p:nvPr/>
        </p:nvSpPr>
        <p:spPr>
          <a:xfrm>
            <a:off x="1020604" y="496526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C9770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7770" y="5114092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20604" y="5872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Menús Anidados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20604" y="6362938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Menús con submenús en aplicaciones web, todos responden a eventos de la misma forma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738449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19" name="Shape 14"/>
          <p:cNvSpPr/>
          <p:nvPr/>
        </p:nvSpPr>
        <p:spPr>
          <a:xfrm>
            <a:off x="7655362" y="496526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C9770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2528" y="5114092"/>
            <a:ext cx="306110" cy="38266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5362" y="5872520"/>
            <a:ext cx="38490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Jerarquías Organizacionales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55362" y="6362938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Estructuras de empresa donde empleados y departamentos comparten operaciones comunes</a:t>
            </a:r>
            <a:endParaRPr lang="en-US" sz="1750" dirty="0"/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4C2AFD7D-4BDB-45C3-9092-5E66538F63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58750" y="7778602"/>
            <a:ext cx="1771650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25329"/>
            <a:ext cx="463760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Estructura del Patrón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1632466"/>
            <a:ext cx="226814" cy="1692712"/>
          </a:xfrm>
          <a:prstGeom prst="roundRect">
            <a:avLst>
              <a:gd name="adj" fmla="val 15001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247418" y="1859280"/>
            <a:ext cx="29250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Componente (Figura)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47418" y="2349698"/>
            <a:ext cx="7102793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Clase base abstracta que define la interfaz común. Declara el método 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dibujar()</a:t>
            </a: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que todos deben implementar.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1992"/>
            <a:ext cx="226814" cy="1692712"/>
          </a:xfrm>
          <a:prstGeom prst="roundRect">
            <a:avLst>
              <a:gd name="adj" fmla="val 15001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587579" y="3778806"/>
            <a:ext cx="34798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Hojas (Círculo, Cuadrado)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87579" y="4269224"/>
            <a:ext cx="6762631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Objetos simples sin hijos. Implementan directamente el método 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dibujar()</a:t>
            </a: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con su comportamiento específico.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471517"/>
            <a:ext cx="226814" cy="2032754"/>
          </a:xfrm>
          <a:prstGeom prst="roundRect">
            <a:avLst>
              <a:gd name="adj" fmla="val 15001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927860" y="5698331"/>
            <a:ext cx="36231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Composite (GrupoFiguras)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27860" y="6188750"/>
            <a:ext cx="642235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Contiene una colección de componentes. Delega las operaciones a sus hijos y puede agregar o eliminar elementos.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4321"/>
            <a:ext cx="616053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Implementación: Clase Base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254925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La clase 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Figura</a:t>
            </a: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define la interfaz común para todos los objetos de la jerarquía: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95838"/>
            <a:ext cx="13042821" cy="2517458"/>
          </a:xfrm>
          <a:prstGeom prst="roundRect">
            <a:avLst>
              <a:gd name="adj" fmla="val 1352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2895838"/>
            <a:ext cx="13065443" cy="2517458"/>
          </a:xfrm>
          <a:prstGeom prst="roundRect">
            <a:avLst>
              <a:gd name="adj" fmla="val 1352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065859"/>
            <a:ext cx="1261181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// Clase base 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abstractaclass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Figura {  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dibujar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() {    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throw new Error("Este método debe ser implementado");  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}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}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5668447"/>
            <a:ext cx="13042821" cy="1326713"/>
          </a:xfrm>
          <a:prstGeom prst="roundRect">
            <a:avLst>
              <a:gd name="adj" fmla="val 2565"/>
            </a:avLst>
          </a:prstGeom>
          <a:solidFill>
            <a:srgbClr val="BEF3E2"/>
          </a:solidFill>
          <a:ln/>
        </p:spPr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6012537"/>
            <a:ext cx="283488" cy="226814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1530906" y="5951934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💡 </a:t>
            </a:r>
            <a:r>
              <a:rPr lang="en-US" sz="1750" b="1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Nota importante:</a:t>
            </a:r>
            <a:r>
              <a:rPr lang="en-US" sz="1750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En JavaScript puro no tenemos clases abstractas nativas, pero lanzar un error en el método base simula este comportamiento y obliga a las subclases a implementarlo.</a:t>
            </a:r>
            <a:endParaRPr lang="en-US" sz="175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2AF93AA-8909-4AC0-AC6B-2BF89C190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5282" y="7690441"/>
            <a:ext cx="1771650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2818"/>
            <a:ext cx="585442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Implementación: Las Hojas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2005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Clase Círculo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895011"/>
            <a:ext cx="13042821" cy="1791652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895011"/>
            <a:ext cx="13065443" cy="1791652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4065032"/>
            <a:ext cx="126118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class Circulo extends Figura { 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dibujar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() { 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console.log( "</a:t>
            </a:r>
            <a:r>
              <a:rPr lang="en-US" sz="17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Dibujando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un)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}</a:t>
            </a:r>
            <a:endParaRPr lang="en-US" sz="175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866E248-1931-4DDB-A2BC-70C4CD438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5282" y="7701073"/>
            <a:ext cx="1771650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5325" y="546259"/>
            <a:ext cx="5848707" cy="496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Implementación: El Composite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695325" y="1440180"/>
            <a:ext cx="13239750" cy="5384244"/>
          </a:xfrm>
          <a:prstGeom prst="roundRect">
            <a:avLst>
              <a:gd name="adj" fmla="val 554"/>
            </a:avLst>
          </a:prstGeom>
          <a:solidFill>
            <a:srgbClr val="F2F2F2"/>
          </a:solidFill>
          <a:ln/>
        </p:spPr>
      </p:sp>
      <p:sp>
        <p:nvSpPr>
          <p:cNvPr id="4" name="Shape 2"/>
          <p:cNvSpPr/>
          <p:nvPr/>
        </p:nvSpPr>
        <p:spPr>
          <a:xfrm>
            <a:off x="685443" y="1440180"/>
            <a:ext cx="13259514" cy="5384244"/>
          </a:xfrm>
          <a:prstGeom prst="roundRect">
            <a:avLst>
              <a:gd name="adj" fmla="val 554"/>
            </a:avLst>
          </a:prstGeom>
          <a:solidFill>
            <a:srgbClr val="F2F2F2"/>
          </a:solidFill>
          <a:ln/>
        </p:spPr>
      </p:sp>
      <p:sp>
        <p:nvSpPr>
          <p:cNvPr id="5" name="Text 3"/>
          <p:cNvSpPr/>
          <p:nvPr/>
        </p:nvSpPr>
        <p:spPr>
          <a:xfrm>
            <a:off x="884039" y="1589127"/>
            <a:ext cx="12862322" cy="5086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// Grupo de figuras (Composite)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class GrupoFiguras extends Figura { 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constructor() {   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super();    this.figuras = [];  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}  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</a:t>
            </a:r>
            <a:r>
              <a:rPr lang="en-US" sz="15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agregar</a:t>
            </a: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(figura) {   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</a:t>
            </a:r>
            <a:r>
              <a:rPr lang="en-US" sz="15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this.figuras.push</a:t>
            </a: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(figura);  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}  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</a:t>
            </a:r>
            <a:r>
              <a:rPr lang="en-US" sz="15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dibujar</a:t>
            </a: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() {    console.log("Dibujando un grupo:");    this.figuras.forEach(f =&gt; f.dibujar());  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}</a:t>
            </a:r>
            <a:b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5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}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95325" y="7047905"/>
            <a:ext cx="13239750" cy="635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El composite mantiene una colección de componentes hijos y delega las operaciones a cada uno de ellos. Puede contener tanto hojas como otros composites.</a:t>
            </a:r>
            <a:endParaRPr lang="en-US" sz="155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31CFE81-7CAD-406E-8AD3-FD923EA65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5748" y="7697630"/>
            <a:ext cx="1771650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5682"/>
            <a:ext cx="542448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Uso del Patrón en Acción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857970"/>
            <a:ext cx="6924437" cy="5420678"/>
          </a:xfrm>
          <a:prstGeom prst="roundRect">
            <a:avLst>
              <a:gd name="adj" fmla="val 628"/>
            </a:avLst>
          </a:prstGeom>
          <a:solidFill>
            <a:srgbClr val="F2F2F2"/>
          </a:solidFill>
          <a:ln/>
        </p:spPr>
      </p:sp>
      <p:sp>
        <p:nvSpPr>
          <p:cNvPr id="4" name="Shape 2"/>
          <p:cNvSpPr/>
          <p:nvPr/>
        </p:nvSpPr>
        <p:spPr>
          <a:xfrm>
            <a:off x="782479" y="1857970"/>
            <a:ext cx="6947059" cy="5420678"/>
          </a:xfrm>
          <a:prstGeom prst="roundRect">
            <a:avLst>
              <a:gd name="adj" fmla="val 628"/>
            </a:avLst>
          </a:prstGeom>
          <a:solidFill>
            <a:srgbClr val="F2F2F2"/>
          </a:solidFill>
          <a:ln/>
        </p:spPr>
      </p:sp>
      <p:sp>
        <p:nvSpPr>
          <p:cNvPr id="5" name="Text 3"/>
          <p:cNvSpPr/>
          <p:nvPr/>
        </p:nvSpPr>
        <p:spPr>
          <a:xfrm>
            <a:off x="1009293" y="2027992"/>
            <a:ext cx="6493431" cy="5080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// Crear </a:t>
            </a:r>
            <a:r>
              <a:rPr lang="en-US" sz="17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figuras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</a:t>
            </a:r>
            <a:r>
              <a:rPr lang="en-US" sz="17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individuales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const figura1 = new Circulo();const figura2 = new </a:t>
            </a:r>
            <a:r>
              <a:rPr lang="en-US" sz="17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Cuadrado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();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// Crear grupo y </a:t>
            </a:r>
            <a:r>
              <a:rPr lang="en-US" sz="17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agregar</a:t>
            </a: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</a:t>
            </a:r>
            <a:r>
              <a:rPr lang="en-US" sz="1750" dirty="0" err="1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figuras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const grupo = new GrupoFiguras();grupo.agregar(figura1);grupo.agregar(figura2);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// Dibujar figura individualfigura1.dibujar();</a:t>
            </a: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// Dibujar grupo completogrupo.dibujar();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8279249" y="18296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Salida en consola: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8279249" y="2439114"/>
            <a:ext cx="5564862" cy="702945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8" name="Shape 6"/>
          <p:cNvSpPr/>
          <p:nvPr/>
        </p:nvSpPr>
        <p:spPr>
          <a:xfrm>
            <a:off x="8267938" y="2439114"/>
            <a:ext cx="5587484" cy="2728309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es-CO" dirty="0"/>
          </a:p>
        </p:txBody>
      </p:sp>
      <p:sp>
        <p:nvSpPr>
          <p:cNvPr id="9" name="Text 7"/>
          <p:cNvSpPr/>
          <p:nvPr/>
        </p:nvSpPr>
        <p:spPr>
          <a:xfrm>
            <a:off x="8494752" y="2609136"/>
            <a:ext cx="51338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br>
              <a:rPr lang="en-US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</a:br>
            <a:r>
              <a:rPr lang="es-CO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Dibujando un 🔵 Círculo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s-CO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-------------------------------------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s-CO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Dibujando un grupo: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s-CO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Dibujando un 🔵 Círculo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s-CO" sz="1750" dirty="0">
                <a:solidFill>
                  <a:srgbClr val="464646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Dibujando un ⬜ Cuadrado</a:t>
            </a:r>
            <a:endParaRPr lang="en-US" sz="175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C3E646C-D576-4166-B7F5-139984DE4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750" y="7760438"/>
            <a:ext cx="1771650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7318"/>
            <a:ext cx="674286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Ventajas del Patrón Composite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417921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1C977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41792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1C9770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675215"/>
            <a:ext cx="36533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Simplicidad para el Cliente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165634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El código cliente no necesita distinguir entre objetos simples o compuestos. Trata todo de manera uniforme usando la misma interfaz.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417921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93CB5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41792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93CB52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675215"/>
            <a:ext cx="31338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Flexibilidad Estructural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165634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Permite construir estructuras jerárquicas complejas de forma intuitiva. Puedes anidar grupos dentro de grupos sin límite.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738449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7AD18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738449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7AD180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4995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Fácil Extensión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48616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Agregar nuevos tipos de componentes es sencillo. Solo necesitas extender la clase base y implementar los métodos requeridos.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738449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7AD1C3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738449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7AD1C3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4995743"/>
            <a:ext cx="35169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Principio Abierto/Cerrado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486162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Respeta este principio SOLID: abierto para extensión, cerrado para modificación. No necesitas cambiar código existente al agregar nuevos elementos.</a:t>
            </a:r>
            <a:endParaRPr lang="en-US" sz="1750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932FB381-2117-4DDF-8BC2-24191A7DD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750" y="7704175"/>
            <a:ext cx="1771650" cy="419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708</Words>
  <Application>Microsoft Office PowerPoint</Application>
  <PresentationFormat>Personalizado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Calibri</vt:lpstr>
      <vt:lpstr>Inter Medium</vt:lpstr>
      <vt:lpstr>DM Sans Semi Bold</vt:lpstr>
      <vt:lpstr>Consolas Medium</vt:lpstr>
      <vt:lpstr>Consolas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Andres Castaño</cp:lastModifiedBy>
  <cp:revision>4</cp:revision>
  <dcterms:created xsi:type="dcterms:W3CDTF">2025-10-10T00:44:12Z</dcterms:created>
  <dcterms:modified xsi:type="dcterms:W3CDTF">2025-10-23T16:19:24Z</dcterms:modified>
</cp:coreProperties>
</file>